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jpeg" ContentType="image/jpeg"/>
  <Override PartName="/ppt/media/image9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jpeg" ContentType="image/jpeg"/>
  <Override PartName="/ppt/media/image20.jpeg" ContentType="image/jpe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
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907164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526280"/>
            <a:ext cx="907164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223200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223200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452628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452628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452628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2232000"/>
            <a:ext cx="9071640" cy="43920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907164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969840"/>
            <a:ext cx="9071640" cy="4850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2232000"/>
            <a:ext cx="9071640" cy="43920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15268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04000" y="4526280"/>
            <a:ext cx="907164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907164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4526280"/>
            <a:ext cx="907164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50400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15268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571200" y="223200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638040" y="223200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504000" y="452628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571200" y="452628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638040" y="452628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504000" y="2232000"/>
            <a:ext cx="9071640" cy="43920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907164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907164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504000" y="969840"/>
            <a:ext cx="9071640" cy="4850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0400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515268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04000" y="4526280"/>
            <a:ext cx="907164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907164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504000" y="4526280"/>
            <a:ext cx="907164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50400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515268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571200" y="223200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638040" y="223200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504000" y="452628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3571200" y="452628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638040" y="4526280"/>
            <a:ext cx="292068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969840"/>
            <a:ext cx="9071640" cy="4850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52628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2232000"/>
            <a:ext cx="442692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526280"/>
            <a:ext cx="9071640" cy="2094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905480"/>
            <a:ext cx="907164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fr-FR" sz="4400" spc="-1" strike="noStrike">
                <a:solidFill>
                  <a:srgbClr val="ffffff"/>
                </a:solidFill>
                <a:latin typeface="Arial"/>
              </a:rPr>
              <a:t>Cliquez pour éditer le format du texte-titre</a:t>
            </a:r>
            <a:endParaRPr b="0" lang="fr-F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3456000"/>
            <a:ext cx="9071640" cy="269712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Aft>
                <a:spcPts val="1414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ffffff"/>
                </a:solidFill>
                <a:latin typeface="Arial"/>
              </a:rPr>
              <a:t>Cliquez pour éditer le format du plan de texte</a:t>
            </a:r>
            <a:endParaRPr b="0" lang="fr-FR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Aft>
                <a:spcPts val="1128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solidFill>
                  <a:srgbClr val="ffffff"/>
                </a:solidFill>
                <a:latin typeface="Arial"/>
              </a:rPr>
              <a:t>Second niveau de plan</a:t>
            </a:r>
            <a:endParaRPr b="0" lang="fr-FR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Aft>
                <a:spcPts val="845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</a:rPr>
              <a:t>Troisième niveau de plan</a:t>
            </a:r>
            <a:endParaRPr b="0" lang="fr-FR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Aft>
                <a:spcPts val="561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ffffff"/>
                </a:solidFill>
                <a:latin typeface="Arial"/>
              </a:rPr>
              <a:t>Quatrième niveau de plan</a:t>
            </a:r>
            <a:endParaRPr b="0" lang="fr-FR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Aft>
                <a:spcPts val="278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Aft>
                <a:spcPts val="278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Aft>
                <a:spcPts val="278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180000" y="6886800"/>
            <a:ext cx="2348280" cy="52128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fr-FR" sz="1400" spc="-1" strike="noStrike">
                <a:latin typeface="Arial"/>
              </a:rPr>
              <a:t>&lt;date/heure&gt;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128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ctr"/>
            <a:r>
              <a:rPr b="0" lang="fr-FR" sz="1400" spc="-1" strike="noStrike">
                <a:latin typeface="Arial"/>
              </a:rPr>
              <a:t>&lt;pied de page&gt;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587360" y="6886800"/>
            <a:ext cx="2348280" cy="52128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657DF1B5-305F-4A65-A1FA-ACA9C4F3D91E}" type="slidenum">
              <a:rPr b="0" lang="fr-FR" sz="1400" spc="-1" strike="noStrike">
                <a:latin typeface="Arial"/>
              </a:rPr>
              <a:t>&lt;numéro&gt;</a:t>
            </a:fld>
            <a:endParaRPr b="0" lang="fr-FR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408600"/>
            <a:ext cx="907164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2020680"/>
            <a:ext cx="9071640" cy="4675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414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Aft>
                <a:spcPts val="1128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Aft>
                <a:spcPts val="845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Aft>
                <a:spcPts val="561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Aft>
                <a:spcPts val="278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Aft>
                <a:spcPts val="278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Aft>
                <a:spcPts val="278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216000" y="6886800"/>
            <a:ext cx="2348280" cy="52128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fr-FR" sz="1400" spc="-1" strike="noStrike">
                <a:latin typeface="Arial"/>
              </a:rPr>
              <a:t>&lt;date/heure&gt;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128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ctr"/>
            <a:r>
              <a:rPr b="0" lang="fr-FR" sz="1400" spc="-1" strike="noStrike">
                <a:latin typeface="Arial"/>
              </a:rPr>
              <a:t>&lt;pied de page&gt;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7623360" y="6886800"/>
            <a:ext cx="2348280" cy="52128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D6BD5E21-98E3-420E-B0D0-B0F819946E2D}" type="slidenum">
              <a:rPr b="0" lang="fr-FR" sz="1400" spc="-1" strike="noStrike">
                <a:latin typeface="Arial"/>
              </a:rPr>
              <a:t>&lt;numéro&gt;</a:t>
            </a:fld>
            <a:endParaRPr b="0" lang="fr-FR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-16920" y="-12240"/>
            <a:ext cx="10096920" cy="948240"/>
          </a:xfrm>
          <a:prstGeom prst="rect">
            <a:avLst/>
          </a:prstGeom>
          <a:ln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969840"/>
            <a:ext cx="9071640" cy="1046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2232000"/>
            <a:ext cx="9071640" cy="439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dt"/>
          </p:nvPr>
        </p:nvSpPr>
        <p:spPr>
          <a:xfrm>
            <a:off x="180000" y="6887160"/>
            <a:ext cx="2348280" cy="52128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fr-FR" sz="1400" spc="-1" strike="noStrike">
                <a:latin typeface="Arial"/>
              </a:rPr>
              <a:t>&lt;date/heure&gt;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ctr"/>
            <a:r>
              <a:rPr b="0" lang="fr-FR" sz="1400" spc="-1" strike="noStrike">
                <a:latin typeface="Arial"/>
              </a:rPr>
              <a:t>&lt;pied de page&gt;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sldNum"/>
          </p:nvPr>
        </p:nvSpPr>
        <p:spPr>
          <a:xfrm>
            <a:off x="7587360" y="6887160"/>
            <a:ext cx="2348280" cy="52128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7918653E-0E15-4351-9863-93A59D564AC5}" type="slidenum">
              <a:rPr b="0" lang="fr-FR" sz="1400" spc="-1" strike="noStrike">
                <a:latin typeface="Arial"/>
              </a:rPr>
              <a:t>&lt;numéro&gt;</a:t>
            </a:fld>
            <a:endParaRPr b="0" lang="fr-FR" sz="14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jpeg"/><Relationship Id="rId7" Type="http://schemas.openxmlformats.org/officeDocument/2006/relationships/image" Target="../media/image10.jpeg"/><Relationship Id="rId8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jpeg"/><Relationship Id="rId3" Type="http://schemas.openxmlformats.org/officeDocument/2006/relationships/image" Target="../media/image13.jpeg"/><Relationship Id="rId4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2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2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2016000" y="5074560"/>
            <a:ext cx="2772360" cy="1960200"/>
          </a:xfrm>
          <a:prstGeom prst="rect">
            <a:avLst/>
          </a:prstGeom>
          <a:ln>
            <a:noFill/>
          </a:ln>
        </p:spPr>
      </p:pic>
      <p:pic>
        <p:nvPicPr>
          <p:cNvPr id="125" name="" descr=""/>
          <p:cNvPicPr/>
          <p:nvPr/>
        </p:nvPicPr>
        <p:blipFill>
          <a:blip r:embed="rId2"/>
          <a:stretch/>
        </p:blipFill>
        <p:spPr>
          <a:xfrm>
            <a:off x="4680000" y="5074560"/>
            <a:ext cx="3240000" cy="2197440"/>
          </a:xfrm>
          <a:prstGeom prst="rect">
            <a:avLst/>
          </a:prstGeom>
          <a:ln>
            <a:noFill/>
          </a:ln>
        </p:spPr>
      </p:pic>
      <p:sp>
        <p:nvSpPr>
          <p:cNvPr id="126" name="TextShape 1"/>
          <p:cNvSpPr txBox="1"/>
          <p:nvPr/>
        </p:nvSpPr>
        <p:spPr>
          <a:xfrm>
            <a:off x="504000" y="897480"/>
            <a:ext cx="907164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fr-FR" sz="4400" spc="-1" strike="noStrike">
                <a:solidFill>
                  <a:srgbClr val="ffffff"/>
                </a:solidFill>
                <a:latin typeface="Arial"/>
              </a:rPr>
              <a:t>La photographie numérique</a:t>
            </a:r>
            <a:endParaRPr b="0" lang="fr-FR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3"/>
          <a:stretch/>
        </p:blipFill>
        <p:spPr>
          <a:xfrm>
            <a:off x="3312000" y="3312360"/>
            <a:ext cx="3024000" cy="2015640"/>
          </a:xfrm>
          <a:prstGeom prst="rect">
            <a:avLst/>
          </a:prstGeom>
          <a:ln>
            <a:noFill/>
          </a:ln>
        </p:spPr>
      </p:pic>
      <p:sp>
        <p:nvSpPr>
          <p:cNvPr id="128" name="TextShape 2"/>
          <p:cNvSpPr txBox="1"/>
          <p:nvPr/>
        </p:nvSpPr>
        <p:spPr>
          <a:xfrm>
            <a:off x="504000" y="2520000"/>
            <a:ext cx="9071640" cy="64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spAutoFit/>
          </a:bodyPr>
          <a:p>
            <a:pPr algn="ctr"/>
            <a:r>
              <a:rPr b="0" lang="fr-FR" sz="2000" spc="-1" strike="noStrike">
                <a:solidFill>
                  <a:srgbClr val="ffffff"/>
                </a:solidFill>
                <a:latin typeface="Arial"/>
              </a:rPr>
              <a:t>À la côtoyer on pourrait cependant oublier qu’elle est bien omniprésente...</a:t>
            </a:r>
            <a:endParaRPr b="0" lang="fr-FR" sz="2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9" name="" descr=""/>
          <p:cNvPicPr/>
          <p:nvPr/>
        </p:nvPicPr>
        <p:blipFill>
          <a:blip r:embed="rId4"/>
          <a:stretch/>
        </p:blipFill>
        <p:spPr>
          <a:xfrm>
            <a:off x="592200" y="5616000"/>
            <a:ext cx="1927800" cy="1152000"/>
          </a:xfrm>
          <a:prstGeom prst="rect">
            <a:avLst/>
          </a:prstGeom>
          <a:ln>
            <a:noFill/>
          </a:ln>
        </p:spPr>
      </p:pic>
      <p:pic>
        <p:nvPicPr>
          <p:cNvPr id="130" name="" descr=""/>
          <p:cNvPicPr/>
          <p:nvPr/>
        </p:nvPicPr>
        <p:blipFill>
          <a:blip r:embed="rId5"/>
          <a:stretch/>
        </p:blipFill>
        <p:spPr>
          <a:xfrm>
            <a:off x="1029600" y="3528000"/>
            <a:ext cx="2354400" cy="1571760"/>
          </a:xfrm>
          <a:prstGeom prst="rect">
            <a:avLst/>
          </a:prstGeom>
          <a:ln>
            <a:noFill/>
          </a:ln>
        </p:spPr>
      </p:pic>
      <p:pic>
        <p:nvPicPr>
          <p:cNvPr id="131" name="" descr=""/>
          <p:cNvPicPr/>
          <p:nvPr/>
        </p:nvPicPr>
        <p:blipFill>
          <a:blip r:embed="rId6"/>
          <a:stretch/>
        </p:blipFill>
        <p:spPr>
          <a:xfrm>
            <a:off x="7776000" y="4990680"/>
            <a:ext cx="1993320" cy="1993320"/>
          </a:xfrm>
          <a:prstGeom prst="rect">
            <a:avLst/>
          </a:prstGeom>
          <a:ln>
            <a:noFill/>
          </a:ln>
        </p:spPr>
      </p:pic>
      <p:pic>
        <p:nvPicPr>
          <p:cNvPr id="132" name="" descr=""/>
          <p:cNvPicPr/>
          <p:nvPr/>
        </p:nvPicPr>
        <p:blipFill>
          <a:blip r:embed="rId7"/>
          <a:stretch/>
        </p:blipFill>
        <p:spPr>
          <a:xfrm>
            <a:off x="6264000" y="3744000"/>
            <a:ext cx="2160000" cy="1359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" descr=""/>
          <p:cNvPicPr/>
          <p:nvPr/>
        </p:nvPicPr>
        <p:blipFill>
          <a:blip r:embed="rId1"/>
          <a:stretch/>
        </p:blipFill>
        <p:spPr>
          <a:xfrm>
            <a:off x="936000" y="1828080"/>
            <a:ext cx="2752560" cy="2131920"/>
          </a:xfrm>
          <a:prstGeom prst="rect">
            <a:avLst/>
          </a:prstGeom>
          <a:ln>
            <a:noFill/>
          </a:ln>
        </p:spPr>
      </p:pic>
      <p:pic>
        <p:nvPicPr>
          <p:cNvPr id="134" name="" descr=""/>
          <p:cNvPicPr/>
          <p:nvPr/>
        </p:nvPicPr>
        <p:blipFill>
          <a:blip r:embed="rId2"/>
          <a:stretch/>
        </p:blipFill>
        <p:spPr>
          <a:xfrm>
            <a:off x="2520000" y="4536000"/>
            <a:ext cx="4680000" cy="3119400"/>
          </a:xfrm>
          <a:prstGeom prst="rect">
            <a:avLst/>
          </a:prstGeom>
          <a:ln>
            <a:noFill/>
          </a:ln>
        </p:spPr>
      </p:pic>
      <p:sp>
        <p:nvSpPr>
          <p:cNvPr id="135" name="CustomShape 1"/>
          <p:cNvSpPr/>
          <p:nvPr/>
        </p:nvSpPr>
        <p:spPr>
          <a:xfrm>
            <a:off x="1512000" y="3888000"/>
            <a:ext cx="1296000" cy="1080000"/>
          </a:xfrm>
          <a:custGeom>
            <a:avLst/>
            <a:gdLst/>
            <a:ahLst/>
            <a:rect l="0" t="0" r="r" b="b"/>
            <a:pathLst>
              <a:path w="3602" h="3002">
                <a:moveTo>
                  <a:pt x="500" y="0"/>
                </a:moveTo>
                <a:lnTo>
                  <a:pt x="500" y="0"/>
                </a:lnTo>
                <a:cubicBezTo>
                  <a:pt x="412" y="0"/>
                  <a:pt x="326" y="23"/>
                  <a:pt x="250" y="67"/>
                </a:cubicBezTo>
                <a:cubicBezTo>
                  <a:pt x="174" y="111"/>
                  <a:pt x="111" y="174"/>
                  <a:pt x="67" y="250"/>
                </a:cubicBezTo>
                <a:cubicBezTo>
                  <a:pt x="23" y="326"/>
                  <a:pt x="0" y="412"/>
                  <a:pt x="0" y="500"/>
                </a:cubicBezTo>
                <a:lnTo>
                  <a:pt x="0" y="2500"/>
                </a:lnTo>
                <a:lnTo>
                  <a:pt x="0" y="2501"/>
                </a:lnTo>
                <a:cubicBezTo>
                  <a:pt x="0" y="2589"/>
                  <a:pt x="23" y="2675"/>
                  <a:pt x="67" y="2751"/>
                </a:cubicBezTo>
                <a:cubicBezTo>
                  <a:pt x="111" y="2827"/>
                  <a:pt x="174" y="2890"/>
                  <a:pt x="250" y="2934"/>
                </a:cubicBezTo>
                <a:cubicBezTo>
                  <a:pt x="326" y="2978"/>
                  <a:pt x="412" y="3001"/>
                  <a:pt x="500" y="3001"/>
                </a:cubicBezTo>
                <a:lnTo>
                  <a:pt x="3100" y="3001"/>
                </a:lnTo>
                <a:lnTo>
                  <a:pt x="3101" y="3001"/>
                </a:lnTo>
                <a:cubicBezTo>
                  <a:pt x="3189" y="3001"/>
                  <a:pt x="3275" y="2978"/>
                  <a:pt x="3351" y="2934"/>
                </a:cubicBezTo>
                <a:cubicBezTo>
                  <a:pt x="3427" y="2890"/>
                  <a:pt x="3490" y="2827"/>
                  <a:pt x="3534" y="2751"/>
                </a:cubicBezTo>
                <a:cubicBezTo>
                  <a:pt x="3578" y="2675"/>
                  <a:pt x="3601" y="2589"/>
                  <a:pt x="3601" y="2501"/>
                </a:cubicBezTo>
                <a:lnTo>
                  <a:pt x="3601" y="500"/>
                </a:lnTo>
                <a:lnTo>
                  <a:pt x="3601" y="500"/>
                </a:lnTo>
                <a:lnTo>
                  <a:pt x="3601" y="500"/>
                </a:lnTo>
                <a:cubicBezTo>
                  <a:pt x="3601" y="412"/>
                  <a:pt x="3578" y="326"/>
                  <a:pt x="3534" y="250"/>
                </a:cubicBezTo>
                <a:cubicBezTo>
                  <a:pt x="3490" y="174"/>
                  <a:pt x="3427" y="111"/>
                  <a:pt x="3351" y="67"/>
                </a:cubicBezTo>
                <a:cubicBezTo>
                  <a:pt x="3275" y="23"/>
                  <a:pt x="3189" y="0"/>
                  <a:pt x="3101" y="0"/>
                </a:cubicBezTo>
                <a:lnTo>
                  <a:pt x="500" y="0"/>
                </a:lnTo>
              </a:path>
            </a:pathLst>
          </a:custGeom>
          <a:solidFill>
            <a:srgbClr val="f7d1d5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0" lang="fr-FR" sz="1800" spc="-1" strike="noStrike">
                <a:solidFill>
                  <a:srgbClr val="4e102d"/>
                </a:solidFill>
                <a:latin typeface="Arial"/>
              </a:rPr>
              <a:t>Objectif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solidFill>
                  <a:srgbClr val="4e102d"/>
                </a:solidFill>
                <a:latin typeface="Arial"/>
              </a:rPr>
              <a:t>Lentilles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solidFill>
                  <a:srgbClr val="4e102d"/>
                </a:solidFill>
                <a:latin typeface="Arial"/>
              </a:rPr>
              <a:t>Optique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3816000" y="3888360"/>
            <a:ext cx="1296000" cy="1080000"/>
          </a:xfrm>
          <a:custGeom>
            <a:avLst/>
            <a:gdLst/>
            <a:ahLst/>
            <a:rect l="0" t="0" r="r" b="b"/>
            <a:pathLst>
              <a:path w="3602" h="3002">
                <a:moveTo>
                  <a:pt x="500" y="0"/>
                </a:moveTo>
                <a:lnTo>
                  <a:pt x="500" y="0"/>
                </a:lnTo>
                <a:cubicBezTo>
                  <a:pt x="412" y="0"/>
                  <a:pt x="326" y="23"/>
                  <a:pt x="250" y="67"/>
                </a:cubicBezTo>
                <a:cubicBezTo>
                  <a:pt x="174" y="111"/>
                  <a:pt x="111" y="174"/>
                  <a:pt x="67" y="250"/>
                </a:cubicBezTo>
                <a:cubicBezTo>
                  <a:pt x="23" y="326"/>
                  <a:pt x="0" y="412"/>
                  <a:pt x="0" y="500"/>
                </a:cubicBezTo>
                <a:lnTo>
                  <a:pt x="0" y="2500"/>
                </a:lnTo>
                <a:lnTo>
                  <a:pt x="0" y="2501"/>
                </a:lnTo>
                <a:cubicBezTo>
                  <a:pt x="0" y="2589"/>
                  <a:pt x="23" y="2675"/>
                  <a:pt x="67" y="2751"/>
                </a:cubicBezTo>
                <a:cubicBezTo>
                  <a:pt x="111" y="2827"/>
                  <a:pt x="174" y="2890"/>
                  <a:pt x="250" y="2934"/>
                </a:cubicBezTo>
                <a:cubicBezTo>
                  <a:pt x="326" y="2978"/>
                  <a:pt x="412" y="3001"/>
                  <a:pt x="500" y="3001"/>
                </a:cubicBezTo>
                <a:lnTo>
                  <a:pt x="3100" y="3001"/>
                </a:lnTo>
                <a:lnTo>
                  <a:pt x="3101" y="3001"/>
                </a:lnTo>
                <a:cubicBezTo>
                  <a:pt x="3189" y="3001"/>
                  <a:pt x="3275" y="2978"/>
                  <a:pt x="3351" y="2934"/>
                </a:cubicBezTo>
                <a:cubicBezTo>
                  <a:pt x="3427" y="2890"/>
                  <a:pt x="3490" y="2827"/>
                  <a:pt x="3534" y="2751"/>
                </a:cubicBezTo>
                <a:cubicBezTo>
                  <a:pt x="3578" y="2675"/>
                  <a:pt x="3601" y="2589"/>
                  <a:pt x="3601" y="2501"/>
                </a:cubicBezTo>
                <a:lnTo>
                  <a:pt x="3601" y="500"/>
                </a:lnTo>
                <a:lnTo>
                  <a:pt x="3601" y="500"/>
                </a:lnTo>
                <a:lnTo>
                  <a:pt x="3601" y="500"/>
                </a:lnTo>
                <a:cubicBezTo>
                  <a:pt x="3601" y="412"/>
                  <a:pt x="3578" y="326"/>
                  <a:pt x="3534" y="250"/>
                </a:cubicBezTo>
                <a:cubicBezTo>
                  <a:pt x="3490" y="174"/>
                  <a:pt x="3427" y="111"/>
                  <a:pt x="3351" y="67"/>
                </a:cubicBezTo>
                <a:cubicBezTo>
                  <a:pt x="3275" y="23"/>
                  <a:pt x="3189" y="0"/>
                  <a:pt x="3101" y="0"/>
                </a:cubicBezTo>
                <a:lnTo>
                  <a:pt x="500" y="0"/>
                </a:lnTo>
              </a:path>
            </a:pathLst>
          </a:custGeom>
          <a:solidFill>
            <a:srgbClr val="f7d1d5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0" lang="fr-FR" sz="1800" spc="-1" strike="noStrike">
                <a:solidFill>
                  <a:srgbClr val="4e102d"/>
                </a:solidFill>
                <a:latin typeface="Arial"/>
              </a:rPr>
              <a:t>Capteur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solidFill>
                  <a:srgbClr val="4e102d"/>
                </a:solidFill>
                <a:latin typeface="Arial"/>
              </a:rPr>
              <a:t>CMOS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solidFill>
                  <a:srgbClr val="4e102d"/>
                </a:solidFill>
                <a:latin typeface="Arial"/>
              </a:rPr>
              <a:t>CCD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2808000" y="4320000"/>
            <a:ext cx="1008000" cy="288000"/>
          </a:xfrm>
          <a:custGeom>
            <a:avLst/>
            <a:gdLst/>
            <a:ahLst/>
            <a:rect l="0" t="0" r="r" b="b"/>
            <a:pathLst>
              <a:path w="2802" h="802">
                <a:moveTo>
                  <a:pt x="0" y="200"/>
                </a:moveTo>
                <a:lnTo>
                  <a:pt x="2100" y="200"/>
                </a:lnTo>
                <a:lnTo>
                  <a:pt x="2100" y="0"/>
                </a:lnTo>
                <a:lnTo>
                  <a:pt x="2801" y="400"/>
                </a:lnTo>
                <a:lnTo>
                  <a:pt x="2100" y="801"/>
                </a:lnTo>
                <a:lnTo>
                  <a:pt x="2100" y="600"/>
                </a:lnTo>
                <a:lnTo>
                  <a:pt x="0" y="600"/>
                </a:lnTo>
                <a:lnTo>
                  <a:pt x="0" y="200"/>
                </a:lnTo>
              </a:path>
            </a:pathLst>
          </a:custGeom>
          <a:solidFill>
            <a:srgbClr val="80008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TextShape 4"/>
          <p:cNvSpPr txBox="1"/>
          <p:nvPr/>
        </p:nvSpPr>
        <p:spPr>
          <a:xfrm>
            <a:off x="504000" y="408600"/>
            <a:ext cx="9071640" cy="126252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fr-FR" sz="4400" spc="-1" strike="noStrike">
                <a:latin typeface="Arial"/>
              </a:rPr>
              <a:t>La chaîne de transduction photo</a:t>
            </a:r>
            <a:endParaRPr b="0" lang="fr-FR" sz="4400" spc="-1" strike="noStrike">
              <a:latin typeface="Arial"/>
            </a:endParaRPr>
          </a:p>
        </p:txBody>
      </p:sp>
      <p:pic>
        <p:nvPicPr>
          <p:cNvPr id="139" name="" descr=""/>
          <p:cNvPicPr/>
          <p:nvPr/>
        </p:nvPicPr>
        <p:blipFill>
          <a:blip r:embed="rId3"/>
          <a:stretch/>
        </p:blipFill>
        <p:spPr>
          <a:xfrm>
            <a:off x="6192000" y="1887120"/>
            <a:ext cx="2664720" cy="2000880"/>
          </a:xfrm>
          <a:prstGeom prst="rect">
            <a:avLst/>
          </a:prstGeom>
          <a:ln>
            <a:noFill/>
          </a:ln>
        </p:spPr>
      </p:pic>
      <p:sp>
        <p:nvSpPr>
          <p:cNvPr id="140" name="CustomShape 5"/>
          <p:cNvSpPr/>
          <p:nvPr/>
        </p:nvSpPr>
        <p:spPr>
          <a:xfrm>
            <a:off x="6120000" y="3888360"/>
            <a:ext cx="1296000" cy="1080000"/>
          </a:xfrm>
          <a:custGeom>
            <a:avLst/>
            <a:gdLst/>
            <a:ahLst/>
            <a:rect l="0" t="0" r="r" b="b"/>
            <a:pathLst>
              <a:path w="3602" h="3002">
                <a:moveTo>
                  <a:pt x="500" y="0"/>
                </a:moveTo>
                <a:lnTo>
                  <a:pt x="500" y="0"/>
                </a:lnTo>
                <a:cubicBezTo>
                  <a:pt x="412" y="0"/>
                  <a:pt x="326" y="23"/>
                  <a:pt x="250" y="67"/>
                </a:cubicBezTo>
                <a:cubicBezTo>
                  <a:pt x="174" y="111"/>
                  <a:pt x="111" y="174"/>
                  <a:pt x="67" y="250"/>
                </a:cubicBezTo>
                <a:cubicBezTo>
                  <a:pt x="23" y="326"/>
                  <a:pt x="0" y="412"/>
                  <a:pt x="0" y="500"/>
                </a:cubicBezTo>
                <a:lnTo>
                  <a:pt x="0" y="2500"/>
                </a:lnTo>
                <a:lnTo>
                  <a:pt x="0" y="2501"/>
                </a:lnTo>
                <a:cubicBezTo>
                  <a:pt x="0" y="2589"/>
                  <a:pt x="23" y="2675"/>
                  <a:pt x="67" y="2751"/>
                </a:cubicBezTo>
                <a:cubicBezTo>
                  <a:pt x="111" y="2827"/>
                  <a:pt x="174" y="2890"/>
                  <a:pt x="250" y="2934"/>
                </a:cubicBezTo>
                <a:cubicBezTo>
                  <a:pt x="326" y="2978"/>
                  <a:pt x="412" y="3001"/>
                  <a:pt x="500" y="3001"/>
                </a:cubicBezTo>
                <a:lnTo>
                  <a:pt x="3100" y="3001"/>
                </a:lnTo>
                <a:lnTo>
                  <a:pt x="3101" y="3001"/>
                </a:lnTo>
                <a:cubicBezTo>
                  <a:pt x="3189" y="3001"/>
                  <a:pt x="3275" y="2978"/>
                  <a:pt x="3351" y="2934"/>
                </a:cubicBezTo>
                <a:cubicBezTo>
                  <a:pt x="3427" y="2890"/>
                  <a:pt x="3490" y="2827"/>
                  <a:pt x="3534" y="2751"/>
                </a:cubicBezTo>
                <a:cubicBezTo>
                  <a:pt x="3578" y="2675"/>
                  <a:pt x="3601" y="2589"/>
                  <a:pt x="3601" y="2501"/>
                </a:cubicBezTo>
                <a:lnTo>
                  <a:pt x="3601" y="500"/>
                </a:lnTo>
                <a:lnTo>
                  <a:pt x="3601" y="500"/>
                </a:lnTo>
                <a:lnTo>
                  <a:pt x="3601" y="500"/>
                </a:lnTo>
                <a:cubicBezTo>
                  <a:pt x="3601" y="412"/>
                  <a:pt x="3578" y="326"/>
                  <a:pt x="3534" y="250"/>
                </a:cubicBezTo>
                <a:cubicBezTo>
                  <a:pt x="3490" y="174"/>
                  <a:pt x="3427" y="111"/>
                  <a:pt x="3351" y="67"/>
                </a:cubicBezTo>
                <a:cubicBezTo>
                  <a:pt x="3275" y="23"/>
                  <a:pt x="3189" y="0"/>
                  <a:pt x="3101" y="0"/>
                </a:cubicBezTo>
                <a:lnTo>
                  <a:pt x="500" y="0"/>
                </a:lnTo>
              </a:path>
            </a:pathLst>
          </a:custGeom>
          <a:solidFill>
            <a:srgbClr val="f7d1d5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0" lang="fr-FR" sz="1800" spc="-1" strike="noStrike">
                <a:solidFill>
                  <a:srgbClr val="4e102d"/>
                </a:solidFill>
                <a:latin typeface="Arial"/>
              </a:rPr>
              <a:t>Traitement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solidFill>
                  <a:srgbClr val="4e102d"/>
                </a:solidFill>
                <a:latin typeface="Arial"/>
              </a:rPr>
              <a:t>Numérique</a:t>
            </a:r>
            <a:endParaRPr b="0" lang="fr-FR" sz="1800" spc="-1" strike="noStrike">
              <a:latin typeface="Arial"/>
            </a:endParaRPr>
          </a:p>
          <a:p>
            <a:pPr algn="ctr"/>
            <a:endParaRPr b="0" lang="fr-FR" sz="1800" spc="-1" strike="noStrike">
              <a:latin typeface="Arial"/>
            </a:endParaRPr>
          </a:p>
        </p:txBody>
      </p:sp>
      <p:sp>
        <p:nvSpPr>
          <p:cNvPr id="141" name="CustomShape 6"/>
          <p:cNvSpPr/>
          <p:nvPr/>
        </p:nvSpPr>
        <p:spPr>
          <a:xfrm>
            <a:off x="5112000" y="4320360"/>
            <a:ext cx="1008000" cy="288000"/>
          </a:xfrm>
          <a:custGeom>
            <a:avLst/>
            <a:gdLst/>
            <a:ahLst/>
            <a:rect l="0" t="0" r="r" b="b"/>
            <a:pathLst>
              <a:path w="2802" h="802">
                <a:moveTo>
                  <a:pt x="0" y="200"/>
                </a:moveTo>
                <a:lnTo>
                  <a:pt x="2100" y="200"/>
                </a:lnTo>
                <a:lnTo>
                  <a:pt x="2100" y="0"/>
                </a:lnTo>
                <a:lnTo>
                  <a:pt x="2801" y="400"/>
                </a:lnTo>
                <a:lnTo>
                  <a:pt x="2100" y="801"/>
                </a:lnTo>
                <a:lnTo>
                  <a:pt x="2100" y="600"/>
                </a:lnTo>
                <a:lnTo>
                  <a:pt x="0" y="600"/>
                </a:lnTo>
                <a:lnTo>
                  <a:pt x="0" y="200"/>
                </a:lnTo>
              </a:path>
            </a:pathLst>
          </a:custGeom>
          <a:solidFill>
            <a:srgbClr val="80008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7"/>
          <p:cNvSpPr/>
          <p:nvPr/>
        </p:nvSpPr>
        <p:spPr>
          <a:xfrm>
            <a:off x="2808000" y="1800000"/>
            <a:ext cx="3816000" cy="1728000"/>
          </a:xfrm>
          <a:prstGeom prst="wedgeEllipseCallout">
            <a:avLst>
              <a:gd name="adj1" fmla="val -1138"/>
              <a:gd name="adj2" fmla="val 70180"/>
            </a:avLst>
          </a:prstGeom>
          <a:solidFill>
            <a:srgbClr val="e8f2a1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ctr">
            <a:noAutofit/>
          </a:bodyPr>
          <a:p>
            <a:pPr algn="ctr"/>
            <a:r>
              <a:rPr b="0" lang="fr-FR" sz="1800" spc="-1" strike="noStrike">
                <a:solidFill>
                  <a:srgbClr val="8d281e"/>
                </a:solidFill>
                <a:latin typeface="Arial"/>
              </a:rPr>
              <a:t>Ici s’opère la transduction photoélectrique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solidFill>
                  <a:srgbClr val="8d281e"/>
                </a:solidFill>
                <a:latin typeface="Arial"/>
              </a:rPr>
              <a:t>et la conversion analogique numérique.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9" dur="indefinite" restart="never" nodeType="tmRoot">
          <p:childTnLst>
            <p:seq>
              <p:cTn id="40" dur="indefinite" nodeType="mainSeq">
                <p:childTnLst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nodeType="clickEffect" fill="hold" presetClass="entr" presetID="2" presetSubtype="9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9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0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504000" y="969840"/>
            <a:ext cx="9071640" cy="1046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fr-FR" sz="4400" spc="-1" strike="noStrike">
                <a:latin typeface="Arial"/>
              </a:rPr>
              <a:t>Le capteur photoélectrique CMOS</a:t>
            </a:r>
            <a:endParaRPr b="0" lang="fr-FR" sz="4400" spc="-1" strike="noStrike"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2289960" y="1989000"/>
            <a:ext cx="5414040" cy="2763000"/>
          </a:xfrm>
          <a:prstGeom prst="rect">
            <a:avLst/>
          </a:prstGeom>
          <a:ln>
            <a:noFill/>
          </a:ln>
        </p:spPr>
      </p:pic>
      <p:pic>
        <p:nvPicPr>
          <p:cNvPr id="145" name="" descr=""/>
          <p:cNvPicPr/>
          <p:nvPr/>
        </p:nvPicPr>
        <p:blipFill>
          <a:blip r:embed="rId2"/>
          <a:stretch/>
        </p:blipFill>
        <p:spPr>
          <a:xfrm>
            <a:off x="1276560" y="5328000"/>
            <a:ext cx="2539440" cy="1650600"/>
          </a:xfrm>
          <a:prstGeom prst="rect">
            <a:avLst/>
          </a:prstGeom>
          <a:ln>
            <a:noFill/>
          </a:ln>
        </p:spPr>
      </p:pic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5646240" y="4680000"/>
            <a:ext cx="3713760" cy="2376000"/>
          </a:xfrm>
          <a:prstGeom prst="rect">
            <a:avLst/>
          </a:prstGeom>
          <a:ln>
            <a:noFill/>
          </a:ln>
        </p:spPr>
      </p:pic>
      <p:sp>
        <p:nvSpPr>
          <p:cNvPr id="147" name="CustomShape 2"/>
          <p:cNvSpPr/>
          <p:nvPr/>
        </p:nvSpPr>
        <p:spPr>
          <a:xfrm>
            <a:off x="3168000" y="4824000"/>
            <a:ext cx="2304000" cy="936000"/>
          </a:xfrm>
          <a:prstGeom prst="wedgeRoundRectCallout">
            <a:avLst>
              <a:gd name="adj1" fmla="val -44518"/>
              <a:gd name="adj2" fmla="val 87023"/>
              <a:gd name="adj3" fmla="val 16667"/>
            </a:avLst>
          </a:prstGeom>
          <a:solidFill>
            <a:srgbClr val="f7d1d5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ctr">
            <a:noAutofit/>
          </a:bodyPr>
          <a:p>
            <a:pPr algn="ctr"/>
            <a:r>
              <a:rPr b="0" lang="fr-FR" sz="1800" spc="-1" strike="noStrike">
                <a:latin typeface="Arial"/>
              </a:rPr>
              <a:t>Exemple de matrice de filtres (CFA color filter array)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48" name="CustomShape 3"/>
          <p:cNvSpPr/>
          <p:nvPr/>
        </p:nvSpPr>
        <p:spPr>
          <a:xfrm>
            <a:off x="3816000" y="6264000"/>
            <a:ext cx="1728000" cy="432000"/>
          </a:xfrm>
          <a:custGeom>
            <a:avLst/>
            <a:gdLst/>
            <a:ahLst/>
            <a:rect l="0" t="0" r="r" b="b"/>
            <a:pathLst>
              <a:path w="4802" h="1202">
                <a:moveTo>
                  <a:pt x="200" y="0"/>
                </a:moveTo>
                <a:lnTo>
                  <a:pt x="200" y="0"/>
                </a:lnTo>
                <a:cubicBezTo>
                  <a:pt x="165" y="0"/>
                  <a:pt x="131" y="9"/>
                  <a:pt x="100" y="27"/>
                </a:cubicBezTo>
                <a:cubicBezTo>
                  <a:pt x="70" y="44"/>
                  <a:pt x="44" y="70"/>
                  <a:pt x="27" y="100"/>
                </a:cubicBezTo>
                <a:cubicBezTo>
                  <a:pt x="9" y="131"/>
                  <a:pt x="0" y="165"/>
                  <a:pt x="0" y="200"/>
                </a:cubicBezTo>
                <a:lnTo>
                  <a:pt x="0" y="1000"/>
                </a:lnTo>
                <a:lnTo>
                  <a:pt x="0" y="1001"/>
                </a:lnTo>
                <a:cubicBezTo>
                  <a:pt x="0" y="1036"/>
                  <a:pt x="9" y="1070"/>
                  <a:pt x="27" y="1101"/>
                </a:cubicBezTo>
                <a:cubicBezTo>
                  <a:pt x="44" y="1131"/>
                  <a:pt x="70" y="1157"/>
                  <a:pt x="100" y="1174"/>
                </a:cubicBezTo>
                <a:cubicBezTo>
                  <a:pt x="131" y="1192"/>
                  <a:pt x="165" y="1201"/>
                  <a:pt x="200" y="1201"/>
                </a:cubicBezTo>
                <a:lnTo>
                  <a:pt x="4600" y="1201"/>
                </a:lnTo>
                <a:lnTo>
                  <a:pt x="4601" y="1201"/>
                </a:lnTo>
                <a:cubicBezTo>
                  <a:pt x="4636" y="1201"/>
                  <a:pt x="4670" y="1192"/>
                  <a:pt x="4701" y="1174"/>
                </a:cubicBezTo>
                <a:cubicBezTo>
                  <a:pt x="4731" y="1157"/>
                  <a:pt x="4757" y="1131"/>
                  <a:pt x="4774" y="1101"/>
                </a:cubicBezTo>
                <a:cubicBezTo>
                  <a:pt x="4792" y="1070"/>
                  <a:pt x="4801" y="1036"/>
                  <a:pt x="4801" y="1001"/>
                </a:cubicBezTo>
                <a:lnTo>
                  <a:pt x="4801" y="200"/>
                </a:lnTo>
                <a:lnTo>
                  <a:pt x="4801" y="200"/>
                </a:lnTo>
                <a:lnTo>
                  <a:pt x="4801" y="200"/>
                </a:lnTo>
                <a:cubicBezTo>
                  <a:pt x="4801" y="165"/>
                  <a:pt x="4792" y="131"/>
                  <a:pt x="4774" y="100"/>
                </a:cubicBezTo>
                <a:cubicBezTo>
                  <a:pt x="4757" y="70"/>
                  <a:pt x="4731" y="44"/>
                  <a:pt x="4701" y="27"/>
                </a:cubicBezTo>
                <a:cubicBezTo>
                  <a:pt x="4670" y="9"/>
                  <a:pt x="4636" y="0"/>
                  <a:pt x="4601" y="0"/>
                </a:cubicBezTo>
                <a:lnTo>
                  <a:pt x="200" y="0"/>
                </a:lnTo>
              </a:path>
            </a:pathLst>
          </a:custGeom>
          <a:solidFill>
            <a:srgbClr val="f7d1d5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0" lang="fr-FR" sz="1800" spc="-1" strike="noStrike">
                <a:latin typeface="Arial"/>
              </a:rPr>
              <a:t>Filtre de Bayer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9" dur="indefinite" restart="never" nodeType="tmRoot">
          <p:childTnLst>
            <p:seq>
              <p:cTn id="90" dur="indefinite" nodeType="mainSeq">
                <p:childTnLst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504000" y="969840"/>
            <a:ext cx="9071640" cy="1046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fr-FR" sz="4400" spc="-1" strike="noStrike">
                <a:latin typeface="Arial"/>
              </a:rPr>
              <a:t>Les traitements numériques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1008000" y="2088000"/>
            <a:ext cx="3456000" cy="4824000"/>
          </a:xfrm>
          <a:custGeom>
            <a:avLst/>
            <a:gdLst/>
            <a:ahLst/>
            <a:rect l="0" t="0" r="r" b="b"/>
            <a:pathLst>
              <a:path w="9602" h="13402">
                <a:moveTo>
                  <a:pt x="1600" y="0"/>
                </a:moveTo>
                <a:lnTo>
                  <a:pt x="1600" y="0"/>
                </a:lnTo>
                <a:cubicBezTo>
                  <a:pt x="1319" y="0"/>
                  <a:pt x="1043" y="74"/>
                  <a:pt x="800" y="214"/>
                </a:cubicBezTo>
                <a:cubicBezTo>
                  <a:pt x="557" y="355"/>
                  <a:pt x="355" y="557"/>
                  <a:pt x="214" y="800"/>
                </a:cubicBezTo>
                <a:cubicBezTo>
                  <a:pt x="74" y="1043"/>
                  <a:pt x="0" y="1319"/>
                  <a:pt x="0" y="1600"/>
                </a:cubicBezTo>
                <a:lnTo>
                  <a:pt x="0" y="11800"/>
                </a:lnTo>
                <a:lnTo>
                  <a:pt x="0" y="11801"/>
                </a:lnTo>
                <a:cubicBezTo>
                  <a:pt x="0" y="12082"/>
                  <a:pt x="74" y="12358"/>
                  <a:pt x="214" y="12601"/>
                </a:cubicBezTo>
                <a:cubicBezTo>
                  <a:pt x="355" y="12844"/>
                  <a:pt x="557" y="13046"/>
                  <a:pt x="800" y="13187"/>
                </a:cubicBezTo>
                <a:cubicBezTo>
                  <a:pt x="1043" y="13327"/>
                  <a:pt x="1319" y="13401"/>
                  <a:pt x="1600" y="13401"/>
                </a:cubicBezTo>
                <a:lnTo>
                  <a:pt x="8000" y="13401"/>
                </a:lnTo>
                <a:lnTo>
                  <a:pt x="8001" y="13401"/>
                </a:lnTo>
                <a:cubicBezTo>
                  <a:pt x="8282" y="13401"/>
                  <a:pt x="8558" y="13327"/>
                  <a:pt x="8801" y="13187"/>
                </a:cubicBezTo>
                <a:cubicBezTo>
                  <a:pt x="9044" y="13046"/>
                  <a:pt x="9246" y="12844"/>
                  <a:pt x="9387" y="12601"/>
                </a:cubicBezTo>
                <a:cubicBezTo>
                  <a:pt x="9527" y="12358"/>
                  <a:pt x="9601" y="12082"/>
                  <a:pt x="9601" y="11801"/>
                </a:cubicBezTo>
                <a:lnTo>
                  <a:pt x="9601" y="1600"/>
                </a:lnTo>
                <a:lnTo>
                  <a:pt x="9601" y="1600"/>
                </a:lnTo>
                <a:lnTo>
                  <a:pt x="9601" y="1600"/>
                </a:lnTo>
                <a:cubicBezTo>
                  <a:pt x="9601" y="1319"/>
                  <a:pt x="9527" y="1043"/>
                  <a:pt x="9387" y="800"/>
                </a:cubicBezTo>
                <a:cubicBezTo>
                  <a:pt x="9246" y="557"/>
                  <a:pt x="9044" y="355"/>
                  <a:pt x="8801" y="214"/>
                </a:cubicBezTo>
                <a:cubicBezTo>
                  <a:pt x="8558" y="74"/>
                  <a:pt x="8282" y="0"/>
                  <a:pt x="8001" y="0"/>
                </a:cubicBezTo>
                <a:lnTo>
                  <a:pt x="1600" y="0"/>
                </a:lnTo>
              </a:path>
            </a:pathLst>
          </a:custGeom>
          <a:solidFill>
            <a:srgbClr val="f6f9d4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1" lang="fr-FR" sz="1800" spc="-1" strike="noStrike" u="sng">
                <a:uFillTx/>
                <a:latin typeface="Arial"/>
              </a:rPr>
              <a:t>Filtrage et effets numériques :</a:t>
            </a:r>
            <a:endParaRPr b="0" lang="fr-FR" sz="1800" spc="-1" strike="noStrike">
              <a:latin typeface="Arial"/>
            </a:endParaRPr>
          </a:p>
          <a:p>
            <a:pPr algn="ctr"/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#Corrections colorimétriques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Réduction de bruit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Corrections d’aberrations  optiques.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Suréchantillonnage, Interpolation (zoom numérique).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sous-échantillonnage (changement de résolution, recadrage d’image).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réduction de flou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Correction de contour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#...</a:t>
            </a:r>
            <a:endParaRPr b="0" lang="fr-FR" sz="1800" spc="-1" strike="noStrike">
              <a:latin typeface="Arial"/>
            </a:endParaRPr>
          </a:p>
          <a:p>
            <a:pPr algn="ctr"/>
            <a:endParaRPr b="0" lang="fr-FR" sz="1800" spc="-1" strike="noStrike">
              <a:latin typeface="Arial"/>
            </a:endParaRPr>
          </a:p>
          <a:p>
            <a:pPr algn="ctr"/>
            <a:endParaRPr b="0" lang="fr-FR" sz="1800" spc="-1" strike="noStrike">
              <a:latin typeface="Arial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5112000" y="2088360"/>
            <a:ext cx="3456000" cy="4824000"/>
          </a:xfrm>
          <a:custGeom>
            <a:avLst/>
            <a:gdLst/>
            <a:ahLst/>
            <a:rect l="0" t="0" r="r" b="b"/>
            <a:pathLst>
              <a:path w="9602" h="13402">
                <a:moveTo>
                  <a:pt x="1600" y="0"/>
                </a:moveTo>
                <a:lnTo>
                  <a:pt x="1600" y="0"/>
                </a:lnTo>
                <a:cubicBezTo>
                  <a:pt x="1319" y="0"/>
                  <a:pt x="1043" y="74"/>
                  <a:pt x="800" y="214"/>
                </a:cubicBezTo>
                <a:cubicBezTo>
                  <a:pt x="557" y="355"/>
                  <a:pt x="355" y="557"/>
                  <a:pt x="214" y="800"/>
                </a:cubicBezTo>
                <a:cubicBezTo>
                  <a:pt x="74" y="1043"/>
                  <a:pt x="0" y="1319"/>
                  <a:pt x="0" y="1600"/>
                </a:cubicBezTo>
                <a:lnTo>
                  <a:pt x="0" y="11800"/>
                </a:lnTo>
                <a:lnTo>
                  <a:pt x="0" y="11801"/>
                </a:lnTo>
                <a:cubicBezTo>
                  <a:pt x="0" y="12082"/>
                  <a:pt x="74" y="12358"/>
                  <a:pt x="214" y="12601"/>
                </a:cubicBezTo>
                <a:cubicBezTo>
                  <a:pt x="355" y="12844"/>
                  <a:pt x="557" y="13046"/>
                  <a:pt x="800" y="13187"/>
                </a:cubicBezTo>
                <a:cubicBezTo>
                  <a:pt x="1043" y="13327"/>
                  <a:pt x="1319" y="13401"/>
                  <a:pt x="1600" y="13401"/>
                </a:cubicBezTo>
                <a:lnTo>
                  <a:pt x="8000" y="13401"/>
                </a:lnTo>
                <a:lnTo>
                  <a:pt x="8001" y="13401"/>
                </a:lnTo>
                <a:cubicBezTo>
                  <a:pt x="8282" y="13401"/>
                  <a:pt x="8558" y="13327"/>
                  <a:pt x="8801" y="13187"/>
                </a:cubicBezTo>
                <a:cubicBezTo>
                  <a:pt x="9044" y="13046"/>
                  <a:pt x="9246" y="12844"/>
                  <a:pt x="9387" y="12601"/>
                </a:cubicBezTo>
                <a:cubicBezTo>
                  <a:pt x="9527" y="12358"/>
                  <a:pt x="9601" y="12082"/>
                  <a:pt x="9601" y="11801"/>
                </a:cubicBezTo>
                <a:lnTo>
                  <a:pt x="9601" y="1600"/>
                </a:lnTo>
                <a:lnTo>
                  <a:pt x="9601" y="1600"/>
                </a:lnTo>
                <a:lnTo>
                  <a:pt x="9601" y="1600"/>
                </a:lnTo>
                <a:cubicBezTo>
                  <a:pt x="9601" y="1319"/>
                  <a:pt x="9527" y="1043"/>
                  <a:pt x="9387" y="800"/>
                </a:cubicBezTo>
                <a:cubicBezTo>
                  <a:pt x="9246" y="557"/>
                  <a:pt x="9044" y="355"/>
                  <a:pt x="8801" y="214"/>
                </a:cubicBezTo>
                <a:cubicBezTo>
                  <a:pt x="8558" y="74"/>
                  <a:pt x="8282" y="0"/>
                  <a:pt x="8001" y="0"/>
                </a:cubicBezTo>
                <a:lnTo>
                  <a:pt x="1600" y="0"/>
                </a:lnTo>
              </a:path>
            </a:pathLst>
          </a:custGeom>
          <a:solidFill>
            <a:srgbClr val="f6f9d4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1" lang="fr-FR" sz="1800" spc="-1" strike="noStrike" u="sng">
                <a:uFillTx/>
                <a:latin typeface="Arial"/>
              </a:rPr>
              <a:t>Algorithmes avancés</a:t>
            </a:r>
            <a:endParaRPr b="0" lang="fr-FR" sz="1800" spc="-1" strike="noStrike">
              <a:latin typeface="Arial"/>
            </a:endParaRPr>
          </a:p>
          <a:p>
            <a:pPr algn="ctr"/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Transformation d’espace de codage (FFT, DCT, Transformée en ondelettes...)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Reconnaissances de formes (reconnaissance de visages, segmentation, OCR, ….)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Cryptage d’information (stéganographie watermarking)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 Algorithmes de compression (sans pertes et/ou avec perte).</a:t>
            </a:r>
            <a:endParaRPr b="0" lang="fr-FR" sz="1800" spc="-1" strike="noStrike">
              <a:latin typeface="Arial"/>
            </a:endParaRPr>
          </a:p>
          <a:p>
            <a:pPr algn="ctr"/>
            <a:r>
              <a:rPr b="0" lang="fr-FR" sz="1800" spc="-1" strike="noStrike">
                <a:latin typeface="Arial"/>
              </a:rPr>
              <a:t>#...</a:t>
            </a:r>
            <a:endParaRPr b="0" lang="fr-FR" sz="1800" spc="-1" strike="noStrike">
              <a:latin typeface="Arial"/>
            </a:endParaRPr>
          </a:p>
          <a:p>
            <a:pPr algn="ctr"/>
            <a:endParaRPr b="0" lang="fr-FR" sz="1800" spc="-1" strike="noStrike">
              <a:latin typeface="Arial"/>
            </a:endParaRPr>
          </a:p>
          <a:p>
            <a:pPr algn="ctr"/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7" dur="indefinite" restart="never" nodeType="tmRoot">
          <p:childTnLst>
            <p:seq>
              <p:cTn id="118" dur="indefinite" nodeType="mainSeq">
                <p:childTnLst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504000" y="969840"/>
            <a:ext cx="9071640" cy="1046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fr-FR" sz="4400" spc="-1" strike="noStrike">
                <a:latin typeface="Arial"/>
              </a:rPr>
              <a:t>Exemples de traitements</a:t>
            </a:r>
            <a:endParaRPr b="0" lang="fr-FR" sz="4400" spc="-1" strike="noStrike"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1"/>
          <a:stretch/>
        </p:blipFill>
        <p:spPr>
          <a:xfrm>
            <a:off x="864000" y="2223000"/>
            <a:ext cx="8469000" cy="4761000"/>
          </a:xfrm>
          <a:prstGeom prst="rect">
            <a:avLst/>
          </a:prstGeom>
          <a:ln>
            <a:noFill/>
          </a:ln>
        </p:spPr>
      </p:pic>
      <p:sp>
        <p:nvSpPr>
          <p:cNvPr id="154" name="CustomShape 2"/>
          <p:cNvSpPr/>
          <p:nvPr/>
        </p:nvSpPr>
        <p:spPr>
          <a:xfrm>
            <a:off x="936000" y="2304000"/>
            <a:ext cx="3888000" cy="1008000"/>
          </a:xfrm>
          <a:custGeom>
            <a:avLst/>
            <a:gdLst/>
            <a:ahLst/>
            <a:rect l="0" t="0" r="r" b="b"/>
            <a:pathLst>
              <a:path w="10802" h="2802">
                <a:moveTo>
                  <a:pt x="466" y="0"/>
                </a:moveTo>
                <a:lnTo>
                  <a:pt x="467" y="0"/>
                </a:lnTo>
                <a:cubicBezTo>
                  <a:pt x="385" y="0"/>
                  <a:pt x="304" y="22"/>
                  <a:pt x="233" y="63"/>
                </a:cubicBezTo>
                <a:cubicBezTo>
                  <a:pt x="162" y="104"/>
                  <a:pt x="104" y="162"/>
                  <a:pt x="63" y="233"/>
                </a:cubicBezTo>
                <a:cubicBezTo>
                  <a:pt x="22" y="304"/>
                  <a:pt x="0" y="385"/>
                  <a:pt x="0" y="467"/>
                </a:cubicBezTo>
                <a:lnTo>
                  <a:pt x="0" y="2334"/>
                </a:lnTo>
                <a:lnTo>
                  <a:pt x="0" y="2334"/>
                </a:lnTo>
                <a:cubicBezTo>
                  <a:pt x="0" y="2416"/>
                  <a:pt x="22" y="2497"/>
                  <a:pt x="63" y="2568"/>
                </a:cubicBezTo>
                <a:cubicBezTo>
                  <a:pt x="104" y="2639"/>
                  <a:pt x="162" y="2697"/>
                  <a:pt x="233" y="2738"/>
                </a:cubicBezTo>
                <a:cubicBezTo>
                  <a:pt x="304" y="2779"/>
                  <a:pt x="385" y="2801"/>
                  <a:pt x="467" y="2801"/>
                </a:cubicBezTo>
                <a:lnTo>
                  <a:pt x="10334" y="2801"/>
                </a:lnTo>
                <a:lnTo>
                  <a:pt x="10334" y="2801"/>
                </a:lnTo>
                <a:cubicBezTo>
                  <a:pt x="10416" y="2801"/>
                  <a:pt x="10497" y="2779"/>
                  <a:pt x="10568" y="2738"/>
                </a:cubicBezTo>
                <a:cubicBezTo>
                  <a:pt x="10639" y="2697"/>
                  <a:pt x="10697" y="2639"/>
                  <a:pt x="10738" y="2568"/>
                </a:cubicBezTo>
                <a:cubicBezTo>
                  <a:pt x="10779" y="2497"/>
                  <a:pt x="10801" y="2416"/>
                  <a:pt x="10801" y="2334"/>
                </a:cubicBezTo>
                <a:lnTo>
                  <a:pt x="10800" y="466"/>
                </a:lnTo>
                <a:lnTo>
                  <a:pt x="10801" y="467"/>
                </a:lnTo>
                <a:lnTo>
                  <a:pt x="10801" y="467"/>
                </a:lnTo>
                <a:cubicBezTo>
                  <a:pt x="10801" y="385"/>
                  <a:pt x="10779" y="304"/>
                  <a:pt x="10738" y="233"/>
                </a:cubicBezTo>
                <a:cubicBezTo>
                  <a:pt x="10697" y="162"/>
                  <a:pt x="10639" y="104"/>
                  <a:pt x="10568" y="63"/>
                </a:cubicBezTo>
                <a:cubicBezTo>
                  <a:pt x="10497" y="22"/>
                  <a:pt x="10416" y="0"/>
                  <a:pt x="10334" y="0"/>
                </a:cubicBezTo>
                <a:lnTo>
                  <a:pt x="466" y="0"/>
                </a:lnTo>
              </a:path>
            </a:pathLst>
          </a:custGeom>
          <a:solidFill>
            <a:srgbClr val="fff5ce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0" lang="fr-FR" sz="1800" spc="-1" strike="noStrike">
                <a:latin typeface="Arial"/>
              </a:rPr>
              <a:t>Segmentation d’image pour la détection d’objets particuliers ici voitures, piétons et cycliste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1" dur="indefinite" restart="never" nodeType="tmRoot">
          <p:childTnLst>
            <p:seq>
              <p:cTn id="132" dur="indefinite" nodeType="mainSeq">
                <p:childTnLst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5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6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04000" y="969840"/>
            <a:ext cx="9071640" cy="1046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fr-FR" sz="4400" spc="-1" strike="noStrike">
                <a:latin typeface="Arial"/>
              </a:rPr>
              <a:t>Exemples de traitements</a:t>
            </a:r>
            <a:endParaRPr b="0" lang="fr-FR" sz="4400" spc="-1" strike="noStrike">
              <a:latin typeface="Arial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1"/>
          <a:stretch/>
        </p:blipFill>
        <p:spPr>
          <a:xfrm>
            <a:off x="1237320" y="2016000"/>
            <a:ext cx="7618680" cy="3809160"/>
          </a:xfrm>
          <a:prstGeom prst="rect">
            <a:avLst/>
          </a:prstGeom>
          <a:ln>
            <a:noFill/>
          </a:ln>
        </p:spPr>
      </p:pic>
      <p:sp>
        <p:nvSpPr>
          <p:cNvPr id="157" name="CustomShape 2"/>
          <p:cNvSpPr/>
          <p:nvPr/>
        </p:nvSpPr>
        <p:spPr>
          <a:xfrm>
            <a:off x="5472000" y="5112000"/>
            <a:ext cx="3888000" cy="1512000"/>
          </a:xfrm>
          <a:custGeom>
            <a:avLst/>
            <a:gdLst/>
            <a:ahLst/>
            <a:rect l="0" t="0" r="r" b="b"/>
            <a:pathLst>
              <a:path w="10802" h="4202">
                <a:moveTo>
                  <a:pt x="700" y="0"/>
                </a:moveTo>
                <a:lnTo>
                  <a:pt x="700" y="0"/>
                </a:lnTo>
                <a:cubicBezTo>
                  <a:pt x="577" y="0"/>
                  <a:pt x="457" y="32"/>
                  <a:pt x="350" y="94"/>
                </a:cubicBezTo>
                <a:cubicBezTo>
                  <a:pt x="244" y="155"/>
                  <a:pt x="155" y="244"/>
                  <a:pt x="94" y="350"/>
                </a:cubicBezTo>
                <a:cubicBezTo>
                  <a:pt x="32" y="457"/>
                  <a:pt x="0" y="577"/>
                  <a:pt x="0" y="700"/>
                </a:cubicBezTo>
                <a:lnTo>
                  <a:pt x="0" y="3500"/>
                </a:lnTo>
                <a:lnTo>
                  <a:pt x="0" y="3501"/>
                </a:lnTo>
                <a:cubicBezTo>
                  <a:pt x="0" y="3624"/>
                  <a:pt x="32" y="3744"/>
                  <a:pt x="94" y="3851"/>
                </a:cubicBezTo>
                <a:cubicBezTo>
                  <a:pt x="155" y="3957"/>
                  <a:pt x="244" y="4046"/>
                  <a:pt x="350" y="4107"/>
                </a:cubicBezTo>
                <a:cubicBezTo>
                  <a:pt x="457" y="4169"/>
                  <a:pt x="577" y="4201"/>
                  <a:pt x="700" y="4201"/>
                </a:cubicBezTo>
                <a:lnTo>
                  <a:pt x="10100" y="4201"/>
                </a:lnTo>
                <a:lnTo>
                  <a:pt x="10101" y="4201"/>
                </a:lnTo>
                <a:cubicBezTo>
                  <a:pt x="10224" y="4201"/>
                  <a:pt x="10344" y="4169"/>
                  <a:pt x="10451" y="4107"/>
                </a:cubicBezTo>
                <a:cubicBezTo>
                  <a:pt x="10557" y="4046"/>
                  <a:pt x="10646" y="3957"/>
                  <a:pt x="10707" y="3851"/>
                </a:cubicBezTo>
                <a:cubicBezTo>
                  <a:pt x="10769" y="3744"/>
                  <a:pt x="10801" y="3624"/>
                  <a:pt x="10801" y="3501"/>
                </a:cubicBezTo>
                <a:lnTo>
                  <a:pt x="10801" y="700"/>
                </a:lnTo>
                <a:lnTo>
                  <a:pt x="10801" y="700"/>
                </a:lnTo>
                <a:lnTo>
                  <a:pt x="10801" y="700"/>
                </a:lnTo>
                <a:cubicBezTo>
                  <a:pt x="10801" y="577"/>
                  <a:pt x="10769" y="457"/>
                  <a:pt x="10707" y="350"/>
                </a:cubicBezTo>
                <a:cubicBezTo>
                  <a:pt x="10646" y="244"/>
                  <a:pt x="10557" y="155"/>
                  <a:pt x="10451" y="94"/>
                </a:cubicBezTo>
                <a:cubicBezTo>
                  <a:pt x="10344" y="32"/>
                  <a:pt x="10224" y="0"/>
                  <a:pt x="10101" y="0"/>
                </a:cubicBezTo>
                <a:lnTo>
                  <a:pt x="700" y="0"/>
                </a:lnTo>
              </a:path>
            </a:pathLst>
          </a:custGeom>
          <a:solidFill>
            <a:srgbClr val="fff5ce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0" lang="fr-FR" sz="1800" spc="-1" strike="noStrike">
                <a:latin typeface="Arial"/>
              </a:rPr>
              <a:t>Transformée en ondelettes et recombinaison des différents facteurs d’échelle (applications à l’étude de contours et à la compression)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47" dur="indefinite" restart="never" nodeType="tmRoot">
          <p:childTnLst>
            <p:seq>
              <p:cTn id="148" dur="indefinite" nodeType="mainSeq">
                <p:childTnLst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7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504000" y="969840"/>
            <a:ext cx="9071640" cy="1046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fr-FR" sz="4400" spc="-1" strike="noStrike">
                <a:latin typeface="Arial"/>
              </a:rPr>
              <a:t>Exemples de traitements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936000" y="2304000"/>
            <a:ext cx="4104000" cy="432000"/>
          </a:xfrm>
          <a:custGeom>
            <a:avLst/>
            <a:gdLst/>
            <a:ahLst/>
            <a:rect l="0" t="0" r="r" b="b"/>
            <a:pathLst>
              <a:path w="11402" h="1202">
                <a:moveTo>
                  <a:pt x="200" y="0"/>
                </a:moveTo>
                <a:lnTo>
                  <a:pt x="200" y="0"/>
                </a:lnTo>
                <a:cubicBezTo>
                  <a:pt x="165" y="0"/>
                  <a:pt x="131" y="9"/>
                  <a:pt x="100" y="27"/>
                </a:cubicBezTo>
                <a:cubicBezTo>
                  <a:pt x="70" y="44"/>
                  <a:pt x="44" y="70"/>
                  <a:pt x="27" y="100"/>
                </a:cubicBezTo>
                <a:cubicBezTo>
                  <a:pt x="9" y="131"/>
                  <a:pt x="0" y="165"/>
                  <a:pt x="0" y="200"/>
                </a:cubicBezTo>
                <a:lnTo>
                  <a:pt x="0" y="1000"/>
                </a:lnTo>
                <a:lnTo>
                  <a:pt x="0" y="1001"/>
                </a:lnTo>
                <a:cubicBezTo>
                  <a:pt x="0" y="1036"/>
                  <a:pt x="9" y="1070"/>
                  <a:pt x="27" y="1101"/>
                </a:cubicBezTo>
                <a:cubicBezTo>
                  <a:pt x="44" y="1131"/>
                  <a:pt x="70" y="1157"/>
                  <a:pt x="100" y="1174"/>
                </a:cubicBezTo>
                <a:cubicBezTo>
                  <a:pt x="131" y="1192"/>
                  <a:pt x="165" y="1201"/>
                  <a:pt x="200" y="1201"/>
                </a:cubicBezTo>
                <a:lnTo>
                  <a:pt x="11200" y="1201"/>
                </a:lnTo>
                <a:lnTo>
                  <a:pt x="11201" y="1201"/>
                </a:lnTo>
                <a:cubicBezTo>
                  <a:pt x="11236" y="1201"/>
                  <a:pt x="11270" y="1192"/>
                  <a:pt x="11301" y="1174"/>
                </a:cubicBezTo>
                <a:cubicBezTo>
                  <a:pt x="11331" y="1157"/>
                  <a:pt x="11357" y="1131"/>
                  <a:pt x="11374" y="1101"/>
                </a:cubicBezTo>
                <a:cubicBezTo>
                  <a:pt x="11392" y="1070"/>
                  <a:pt x="11401" y="1036"/>
                  <a:pt x="11401" y="1001"/>
                </a:cubicBezTo>
                <a:lnTo>
                  <a:pt x="11401" y="200"/>
                </a:lnTo>
                <a:lnTo>
                  <a:pt x="11401" y="200"/>
                </a:lnTo>
                <a:lnTo>
                  <a:pt x="11401" y="200"/>
                </a:lnTo>
                <a:cubicBezTo>
                  <a:pt x="11401" y="165"/>
                  <a:pt x="11392" y="131"/>
                  <a:pt x="11374" y="100"/>
                </a:cubicBezTo>
                <a:cubicBezTo>
                  <a:pt x="11357" y="70"/>
                  <a:pt x="11331" y="44"/>
                  <a:pt x="11301" y="27"/>
                </a:cubicBezTo>
                <a:cubicBezTo>
                  <a:pt x="11270" y="9"/>
                  <a:pt x="11236" y="0"/>
                  <a:pt x="11201" y="0"/>
                </a:cubicBezTo>
                <a:lnTo>
                  <a:pt x="200" y="0"/>
                </a:lnTo>
              </a:path>
            </a:pathLst>
          </a:custGeom>
          <a:solidFill>
            <a:srgbClr val="fff5ce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0" lang="fr-FR" sz="1800" spc="-1" strike="noStrike">
                <a:latin typeface="Arial"/>
              </a:rPr>
              <a:t>FaceApp et le vieillissement simulé...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160" name="" descr=""/>
          <p:cNvPicPr/>
          <p:nvPr/>
        </p:nvPicPr>
        <p:blipFill>
          <a:blip r:embed="rId1"/>
          <a:stretch/>
        </p:blipFill>
        <p:spPr>
          <a:xfrm>
            <a:off x="648000" y="3091680"/>
            <a:ext cx="4824000" cy="2408040"/>
          </a:xfrm>
          <a:prstGeom prst="rect">
            <a:avLst/>
          </a:prstGeom>
          <a:ln>
            <a:noFill/>
          </a:ln>
        </p:spPr>
      </p:pic>
      <p:sp>
        <p:nvSpPr>
          <p:cNvPr id="161" name="CustomShape 3"/>
          <p:cNvSpPr/>
          <p:nvPr/>
        </p:nvSpPr>
        <p:spPr>
          <a:xfrm>
            <a:off x="5616000" y="1944000"/>
            <a:ext cx="3600000" cy="1199880"/>
          </a:xfrm>
          <a:custGeom>
            <a:avLst/>
            <a:gdLst/>
            <a:ahLst/>
            <a:rect l="0" t="0" r="r" b="b"/>
            <a:pathLst>
              <a:path w="10002" h="3335">
                <a:moveTo>
                  <a:pt x="555" y="0"/>
                </a:moveTo>
                <a:lnTo>
                  <a:pt x="556" y="0"/>
                </a:lnTo>
                <a:cubicBezTo>
                  <a:pt x="458" y="0"/>
                  <a:pt x="362" y="26"/>
                  <a:pt x="278" y="74"/>
                </a:cubicBezTo>
                <a:cubicBezTo>
                  <a:pt x="193" y="123"/>
                  <a:pt x="123" y="193"/>
                  <a:pt x="74" y="278"/>
                </a:cubicBezTo>
                <a:cubicBezTo>
                  <a:pt x="26" y="362"/>
                  <a:pt x="0" y="458"/>
                  <a:pt x="0" y="556"/>
                </a:cubicBezTo>
                <a:lnTo>
                  <a:pt x="0" y="2778"/>
                </a:lnTo>
                <a:lnTo>
                  <a:pt x="0" y="2778"/>
                </a:lnTo>
                <a:cubicBezTo>
                  <a:pt x="0" y="2876"/>
                  <a:pt x="26" y="2972"/>
                  <a:pt x="74" y="3056"/>
                </a:cubicBezTo>
                <a:cubicBezTo>
                  <a:pt x="123" y="3141"/>
                  <a:pt x="193" y="3211"/>
                  <a:pt x="278" y="3260"/>
                </a:cubicBezTo>
                <a:cubicBezTo>
                  <a:pt x="362" y="3308"/>
                  <a:pt x="458" y="3334"/>
                  <a:pt x="556" y="3334"/>
                </a:cubicBezTo>
                <a:lnTo>
                  <a:pt x="9445" y="3334"/>
                </a:lnTo>
                <a:lnTo>
                  <a:pt x="9445" y="3334"/>
                </a:lnTo>
                <a:cubicBezTo>
                  <a:pt x="9543" y="3334"/>
                  <a:pt x="9639" y="3308"/>
                  <a:pt x="9723" y="3260"/>
                </a:cubicBezTo>
                <a:cubicBezTo>
                  <a:pt x="9808" y="3211"/>
                  <a:pt x="9878" y="3141"/>
                  <a:pt x="9927" y="3056"/>
                </a:cubicBezTo>
                <a:cubicBezTo>
                  <a:pt x="9975" y="2972"/>
                  <a:pt x="10001" y="2876"/>
                  <a:pt x="10001" y="2778"/>
                </a:cubicBezTo>
                <a:lnTo>
                  <a:pt x="10001" y="555"/>
                </a:lnTo>
                <a:lnTo>
                  <a:pt x="10001" y="556"/>
                </a:lnTo>
                <a:lnTo>
                  <a:pt x="10001" y="556"/>
                </a:lnTo>
                <a:cubicBezTo>
                  <a:pt x="10001" y="458"/>
                  <a:pt x="9975" y="362"/>
                  <a:pt x="9927" y="278"/>
                </a:cubicBezTo>
                <a:cubicBezTo>
                  <a:pt x="9878" y="193"/>
                  <a:pt x="9808" y="123"/>
                  <a:pt x="9723" y="74"/>
                </a:cubicBezTo>
                <a:cubicBezTo>
                  <a:pt x="9639" y="26"/>
                  <a:pt x="9543" y="0"/>
                  <a:pt x="9445" y="0"/>
                </a:cubicBezTo>
                <a:lnTo>
                  <a:pt x="555" y="0"/>
                </a:lnTo>
              </a:path>
            </a:pathLst>
          </a:custGeom>
          <a:solidFill>
            <a:srgbClr val="fff5ce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/>
            <a:r>
              <a:rPr b="0" lang="fr-FR" sz="1800" spc="-1" strike="noStrike">
                <a:latin typeface="Arial"/>
              </a:rPr>
              <a:t>Les filtres selfies qui viennent renforcer des stéréotypes et peuvent avoir des conséquences psychologiques insidieuses...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162" name="" descr=""/>
          <p:cNvPicPr/>
          <p:nvPr/>
        </p:nvPicPr>
        <p:blipFill>
          <a:blip r:embed="rId2"/>
          <a:stretch/>
        </p:blipFill>
        <p:spPr>
          <a:xfrm>
            <a:off x="5616000" y="3215880"/>
            <a:ext cx="3696120" cy="3696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9" dur="indefinite" restart="never" nodeType="tmRoot">
          <p:childTnLst>
            <p:seq>
              <p:cTn id="160" dur="indefinite" nodeType="mainSeq">
                <p:childTnLst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</TotalTime>
  <Application>LibreOffice/6.3.2.2$Windows_X86_64 LibreOffice_project/98b30e735bda24bc04ab42594c85f7fd8be07b9c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2019-10-07T16:18:52Z</dcterms:created>
  <dc:creator/>
  <dc:description/>
  <dc:language>fr-FR</dc:language>
  <cp:lastModifiedBy/>
  <dcterms:modified xsi:type="dcterms:W3CDTF">2019-10-07T22:58:07Z</dcterms:modified>
  <cp:revision>13</cp:revision>
  <dc:subject/>
  <dc:title>Lights</dc:title>
</cp:coreProperties>
</file>